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EB Garamond" panose="00000500000000000000" pitchFamily="2" charset="0"/>
      <p:regular r:id="rId14"/>
      <p:bold r:id="rId15"/>
      <p:italic r:id="rId16"/>
      <p:boldItalic r:id="rId17"/>
    </p:embeddedFont>
    <p:embeddedFont>
      <p:font typeface="EB Garamond Medium" panose="00000600000000000000" pitchFamily="2" charset="0"/>
      <p:regular r:id="rId18"/>
      <p:bold r:id="rId19"/>
      <p:italic r:id="rId20"/>
      <p:boldItalic r:id="rId21"/>
    </p:embeddedFont>
    <p:embeddedFont>
      <p:font typeface="EB Garamond SemiBold" panose="000007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9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0e1248294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0e1248294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1248294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0e1248294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0df6725d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0df6725d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XRF = Xray fluorescence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ICP MS = inductively coupled plasma mass spectrometer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SHRIMP RG = sensitive high resolution ion microprobe reverse geometry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0e1248294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0e1248294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XRF = Xray fluorescence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ICP MS = inductively coupled plasma mass spectrometer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SHRIMP RG = sensitive high resolution ion microprobe reverse geometry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0df6725d4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0df6725d4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CDP—Casa Diablo Pendant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MMP—Mount Morrison pendant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PCP—Pine Creek pendant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RRP—Ritter Range pendant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SLP—Saddlebag Lake pendant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SIS is Calcic plutonic suite, but adjacent to compositionally similar high K late cretaceous intrusives </a:t>
            </a:r>
            <a:endParaRPr sz="18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Koip sequence = entirely late triassic, consistent with zircon ages across multiple exposed pendants</a:t>
            </a:r>
            <a:endParaRPr sz="18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Ash flow tuffs of Koip Sequence sets a basis of understanding for timing of subduction and onset of volcanism</a:t>
            </a:r>
            <a:endParaRPr sz="18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^ These rocks are hydrothermally altered but compositionally similar to contemporaneous granodiorite/granite of SIS</a:t>
            </a:r>
            <a:endParaRPr sz="18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^Assembly if SIS occasioned eruption of large volume dacite/rhyolitic ignimbrites (Thru Nd and +3 and +4 isotopes)</a:t>
            </a:r>
            <a:endParaRPr sz="18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Explosive silicic volcanism occurred prior to Mesozoic plutonism but continued into plutonism onset</a:t>
            </a:r>
            <a:endParaRPr sz="18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Volcanism had begun by 232Ma (tuff of black mtn, Koip Seq), but 242-250Ma via detrital zircons from Great Valley forarc</a:t>
            </a:r>
            <a:endParaRPr sz="18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SIS = Wheeler Crest Granodiorite, Lee Vining Canyon Granodiorite, Pine Creek Granite (226-218Ma assembly) somewhat coeval with Koip Sequence</a:t>
            </a:r>
            <a:endParaRPr sz="18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df6725d4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0df6725d4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Gray circles are U-Pb zircon sample localities for adjacent rock units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Jurassic Green Lakes (GL) pluton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Cretaceous Soldier Lake (SL) pluton localities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Cretaceous Half Dome (HD) granodiorite age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Virginia Creek locality is age of tuff of Saddlebag Lake cited by Schweickert and Lahren (1999).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EMT—Excelsior Mountain thrust,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GLT—Glenberry Lake thrust,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GPT—Gaylor Peak thrust,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GT—Golconda thrust,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LCT—Lundy Canyon thrust,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TCT—Tioga Crest thrust.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df6725d4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0df6725d4b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0df6725d4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0df6725d4b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graphs one is sheelite intrusive suite one is koip sequence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Shows plutonic and volcanic differentiation share the same trend = genetically related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Nearly the same isochron age and initial strontium ratio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e1248294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0e1248294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Tuolumne Intrusives + granodiorites of SIS = isotopically identical, but lower  Sr/Y and lower La/Yb ratios imply mixing btw mantle derived parental SIS basalt magmas + feldspar rich crustal sources compared to tuolumne intrusive suite</a:t>
            </a:r>
            <a:endParaRPr sz="18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e124829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0e124829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e-Nd= Chrondrite normalized value representing the how much the ratio of 143Nd/144Nd deviates from a chrondrite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+"/>
            </a:pPr>
            <a:r>
              <a:rPr lang="en"/>
              <a:t>(plus) e-Nd = depleted mantle source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(minus) e-Nd = Crustal or enriched mantle source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a high Sr87/Sr86 ratio means there is more of a crustal component in a melt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e and low Sr/Sr = Depleted mantle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Low/negative e and high Sr/Sr = enriched crust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Trend = mixing btw crustal and mantle derived materials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SIS discontinous due to younger volcanic cover, but petro data illustrates that SIS shares common heritage with younger and better exposed late cretaceous sierra nevada batholithic rocks -&gt; comparisons between suites suggest changes in magma sources with time during sierran arc</a:t>
            </a:r>
            <a:endParaRPr sz="18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^ Story of differentiation is more complex than simpe fractionination, magma mixing</a:t>
            </a:r>
            <a:endParaRPr sz="18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1804612"/>
            <a:ext cx="2791401" cy="330832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74133" y="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B Garamond"/>
                <a:ea typeface="EB Garamond"/>
                <a:cs typeface="EB Garamond"/>
                <a:sym typeface="EB Garamond"/>
              </a:rPr>
              <a:t>Petrology of the Sierra Nevada Arc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0" y="2052600"/>
            <a:ext cx="8520600" cy="18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Barthel et al 2011</a:t>
            </a:r>
            <a:endParaRPr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Ryan Parkyn</a:t>
            </a:r>
            <a:endParaRPr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4850" y="2052600"/>
            <a:ext cx="3299150" cy="309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3451600" y="-94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 SemiBold"/>
                <a:ea typeface="EB Garamond SemiBold"/>
                <a:cs typeface="EB Garamond SemiBold"/>
                <a:sym typeface="EB Garamond SemiBold"/>
              </a:rPr>
              <a:t>Summary</a:t>
            </a:r>
            <a:endParaRPr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grpSp>
        <p:nvGrpSpPr>
          <p:cNvPr id="153" name="Google Shape;153;p22"/>
          <p:cNvGrpSpPr/>
          <p:nvPr/>
        </p:nvGrpSpPr>
        <p:grpSpPr>
          <a:xfrm>
            <a:off x="0" y="3009800"/>
            <a:ext cx="5864652" cy="1773215"/>
            <a:chOff x="139550" y="2905700"/>
            <a:chExt cx="5864652" cy="1773215"/>
          </a:xfrm>
        </p:grpSpPr>
        <p:pic>
          <p:nvPicPr>
            <p:cNvPr id="154" name="Google Shape;154;p22"/>
            <p:cNvPicPr preferRelativeResize="0"/>
            <p:nvPr/>
          </p:nvPicPr>
          <p:blipFill>
            <a:blip r:embed="rId3">
              <a:alphaModFix/>
            </a:blip>
            <a:srcRect b="3087"/>
            <a:stretch/>
          </p:blipFill>
          <p:spPr>
            <a:xfrm>
              <a:off x="139550" y="2905700"/>
              <a:ext cx="5864652" cy="17732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22"/>
            <p:cNvSpPr/>
            <p:nvPr/>
          </p:nvSpPr>
          <p:spPr>
            <a:xfrm>
              <a:off x="1614825" y="4266325"/>
              <a:ext cx="1983600" cy="119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6" name="Google Shape;15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7275" y="428125"/>
            <a:ext cx="2943587" cy="25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39299"/>
            <a:ext cx="3154800" cy="215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5864650" y="478500"/>
            <a:ext cx="3279300" cy="4455600"/>
          </a:xfrm>
          <a:prstGeom prst="rect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B Garamond Medium"/>
              <a:buChar char="-"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Triassic and Late Cretaceous suites are nearly indistinguishable in composition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B Garamond"/>
              <a:buChar char="-"/>
            </a:pPr>
            <a:r>
              <a:rPr lang="en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…but their isotopes vary remarkably between Triassic and L Cretaceous suites</a:t>
            </a:r>
            <a:endParaRPr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B Garamond Medium"/>
              <a:buChar char="-"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Felsic ignimbrite onset was before/and coeval w plutonism </a:t>
            </a:r>
            <a:r>
              <a:rPr lang="en" i="1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(silicic tuffs: 232, 224, 219Ma) </a:t>
            </a:r>
            <a:endParaRPr i="1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B Garamond Medium"/>
              <a:buChar char="-"/>
            </a:pPr>
            <a:r>
              <a:rPr lang="en" i="1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(Scheelite Intrusive Suite: 226-218Ma)</a:t>
            </a:r>
            <a:endParaRPr i="1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 SemiBold"/>
                <a:ea typeface="EB Garamond SemiBold"/>
                <a:cs typeface="EB Garamond SemiBold"/>
                <a:sym typeface="EB Garamond SemiBold"/>
              </a:rPr>
              <a:t>Granitic and Volcanic Rocks in the Sierra Nevada Mountains Record Earliest Stages of Arc Magmatism</a:t>
            </a:r>
            <a:endParaRPr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253900" y="1003875"/>
            <a:ext cx="8520600" cy="41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Their 226Ma ages are consistent with a regional imbricated thrust system, thrust is younger than tuff of saddlebag lake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Saddlebag lake pendant = shallow marine uplifted, triassic arc formed on accreted basement rocks -&gt; further evidence is Wassuk Ranges and Yerington in W Nevada where small plutons interfinger/overlay Norian carbonates  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Magmatism in the northern and southern arc was ongoing by Middle Triassic (Plutonic +volcanic + DZ) -&gt; likely commenced around 250 Ma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126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 SemiBold"/>
                <a:ea typeface="EB Garamond SemiBold"/>
                <a:cs typeface="EB Garamond SemiBold"/>
                <a:sym typeface="EB Garamond SemiBold"/>
              </a:rPr>
              <a:t>Study Area/Method</a:t>
            </a:r>
            <a:endParaRPr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4900" y="351400"/>
            <a:ext cx="5807401" cy="4080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5455188" y="2002525"/>
            <a:ext cx="161700" cy="1398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65" name="Google Shape;65;p14"/>
          <p:cNvSpPr/>
          <p:nvPr/>
        </p:nvSpPr>
        <p:spPr>
          <a:xfrm>
            <a:off x="6911576" y="3315018"/>
            <a:ext cx="161700" cy="1398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66" name="Google Shape;66;p14"/>
          <p:cNvSpPr/>
          <p:nvPr/>
        </p:nvSpPr>
        <p:spPr>
          <a:xfrm>
            <a:off x="4855590" y="2438013"/>
            <a:ext cx="161700" cy="1398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67" name="Google Shape;67;p14"/>
          <p:cNvSpPr txBox="1"/>
          <p:nvPr/>
        </p:nvSpPr>
        <p:spPr>
          <a:xfrm>
            <a:off x="5566793" y="1780463"/>
            <a:ext cx="11376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highlight>
                  <a:srgbClr val="000000"/>
                </a:highlight>
                <a:latin typeface="EB Garamond Medium"/>
                <a:ea typeface="EB Garamond Medium"/>
                <a:cs typeface="EB Garamond Medium"/>
                <a:sym typeface="EB Garamond Medium"/>
              </a:rPr>
              <a:t>Reno</a:t>
            </a:r>
            <a:endParaRPr sz="1800">
              <a:solidFill>
                <a:schemeClr val="lt1"/>
              </a:solidFill>
              <a:highlight>
                <a:srgbClr val="000000"/>
              </a:highlight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961537" y="3051860"/>
            <a:ext cx="11376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highlight>
                  <a:srgbClr val="000000"/>
                </a:highlight>
                <a:latin typeface="EB Garamond Medium"/>
                <a:ea typeface="EB Garamond Medium"/>
                <a:cs typeface="EB Garamond Medium"/>
                <a:sym typeface="EB Garamond Medium"/>
              </a:rPr>
              <a:t>Las Vegas</a:t>
            </a:r>
            <a:endParaRPr sz="1800">
              <a:solidFill>
                <a:schemeClr val="lt1"/>
              </a:solidFill>
              <a:highlight>
                <a:srgbClr val="000000"/>
              </a:highlight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012326" y="2577700"/>
            <a:ext cx="13683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highlight>
                  <a:srgbClr val="000000"/>
                </a:highlight>
                <a:latin typeface="EB Garamond Medium"/>
                <a:ea typeface="EB Garamond Medium"/>
                <a:cs typeface="EB Garamond Medium"/>
                <a:sym typeface="EB Garamond Medium"/>
              </a:rPr>
              <a:t>Sacramento</a:t>
            </a:r>
            <a:endParaRPr sz="1800">
              <a:solidFill>
                <a:schemeClr val="lt1"/>
              </a:solidFill>
              <a:highlight>
                <a:srgbClr val="000000"/>
              </a:highlight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5807817" y="2643794"/>
            <a:ext cx="288000" cy="411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62425" y="711600"/>
            <a:ext cx="2659200" cy="42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EB Garamond Medium"/>
              <a:buChar char="-"/>
            </a:pPr>
            <a:r>
              <a:rPr lang="en" sz="19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Collected samples </a:t>
            </a:r>
            <a:endParaRPr sz="19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EB Garamond Medium"/>
              <a:buChar char="-"/>
            </a:pPr>
            <a:r>
              <a:rPr lang="en" sz="19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Acquired whole rock glass compositions (XRF) </a:t>
            </a:r>
            <a:endParaRPr sz="19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EB Garamond Medium"/>
              <a:buChar char="-"/>
            </a:pPr>
            <a:r>
              <a:rPr lang="en" sz="19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Ages + Major + H/L REE data (ICP-MS, SHRIMP-RG)</a:t>
            </a:r>
            <a:endParaRPr sz="19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EB Garamond Medium"/>
              <a:buChar char="-"/>
            </a:pPr>
            <a:r>
              <a:rPr lang="en" sz="19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Plotted ages on map</a:t>
            </a:r>
            <a:endParaRPr sz="19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EB Garamond Medium"/>
              <a:buChar char="-"/>
            </a:pPr>
            <a:r>
              <a:rPr lang="en" sz="19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Plotted majors + REE</a:t>
            </a:r>
            <a:endParaRPr sz="19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126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 SemiBold"/>
                <a:ea typeface="EB Garamond SemiBold"/>
                <a:cs typeface="EB Garamond SemiBold"/>
                <a:sym typeface="EB Garamond SemiBold"/>
              </a:rPr>
              <a:t>Goals</a:t>
            </a:r>
            <a:endParaRPr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4900" y="351400"/>
            <a:ext cx="5807401" cy="4080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/>
          <p:nvPr/>
        </p:nvSpPr>
        <p:spPr>
          <a:xfrm>
            <a:off x="5455188" y="2002525"/>
            <a:ext cx="161700" cy="1398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79" name="Google Shape;79;p15"/>
          <p:cNvSpPr/>
          <p:nvPr/>
        </p:nvSpPr>
        <p:spPr>
          <a:xfrm>
            <a:off x="6911576" y="3315018"/>
            <a:ext cx="161700" cy="1398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80" name="Google Shape;80;p15"/>
          <p:cNvSpPr/>
          <p:nvPr/>
        </p:nvSpPr>
        <p:spPr>
          <a:xfrm>
            <a:off x="4855590" y="2438013"/>
            <a:ext cx="161700" cy="1398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81" name="Google Shape;81;p15"/>
          <p:cNvSpPr txBox="1"/>
          <p:nvPr/>
        </p:nvSpPr>
        <p:spPr>
          <a:xfrm>
            <a:off x="5566793" y="1780463"/>
            <a:ext cx="11376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highlight>
                  <a:srgbClr val="000000"/>
                </a:highlight>
                <a:latin typeface="EB Garamond Medium"/>
                <a:ea typeface="EB Garamond Medium"/>
                <a:cs typeface="EB Garamond Medium"/>
                <a:sym typeface="EB Garamond Medium"/>
              </a:rPr>
              <a:t>Reno</a:t>
            </a:r>
            <a:endParaRPr sz="1800">
              <a:solidFill>
                <a:schemeClr val="lt1"/>
              </a:solidFill>
              <a:highlight>
                <a:srgbClr val="000000"/>
              </a:highlight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6961537" y="3051860"/>
            <a:ext cx="11376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highlight>
                  <a:srgbClr val="000000"/>
                </a:highlight>
                <a:latin typeface="EB Garamond Medium"/>
                <a:ea typeface="EB Garamond Medium"/>
                <a:cs typeface="EB Garamond Medium"/>
                <a:sym typeface="EB Garamond Medium"/>
              </a:rPr>
              <a:t>Las Vegas</a:t>
            </a:r>
            <a:endParaRPr sz="1800">
              <a:solidFill>
                <a:schemeClr val="lt1"/>
              </a:solidFill>
              <a:highlight>
                <a:srgbClr val="000000"/>
              </a:highlight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4012326" y="2577700"/>
            <a:ext cx="12684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highlight>
                  <a:srgbClr val="000000"/>
                </a:highlight>
                <a:latin typeface="EB Garamond Medium"/>
                <a:ea typeface="EB Garamond Medium"/>
                <a:cs typeface="EB Garamond Medium"/>
                <a:sym typeface="EB Garamond Medium"/>
              </a:rPr>
              <a:t>Sacramento</a:t>
            </a:r>
            <a:endParaRPr sz="1800">
              <a:solidFill>
                <a:schemeClr val="lt1"/>
              </a:solidFill>
              <a:highlight>
                <a:srgbClr val="000000"/>
              </a:highlight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5807817" y="2643794"/>
            <a:ext cx="288000" cy="411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62425" y="711600"/>
            <a:ext cx="2659200" cy="42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EB Garamond Medium"/>
              <a:buChar char="-"/>
            </a:pPr>
            <a:r>
              <a:rPr lang="en" sz="19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Study the earliest magmatic rocks of Sierras</a:t>
            </a:r>
            <a:endParaRPr sz="19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EB Garamond Medium"/>
              <a:buChar char="-"/>
            </a:pPr>
            <a:r>
              <a:rPr lang="en" sz="19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Examine magma sources and investigate relationship btw metavolcanic + plutonic rocks </a:t>
            </a:r>
            <a:endParaRPr sz="19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 SemiBold"/>
                <a:ea typeface="EB Garamond SemiBold"/>
                <a:cs typeface="EB Garamond SemiBold"/>
                <a:sym typeface="EB Garamond SemiBold"/>
              </a:rPr>
              <a:t>Geologic Map</a:t>
            </a:r>
            <a:endParaRPr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2988" y="0"/>
            <a:ext cx="437417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394150" y="1034600"/>
            <a:ext cx="3990600" cy="31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 Medium"/>
              <a:buChar char="-"/>
            </a:pPr>
            <a:r>
              <a:rPr lang="en" sz="18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Cretaceous, Jurassic, Triassic plutonics</a:t>
            </a:r>
            <a:endParaRPr sz="18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 Medium"/>
              <a:buChar char="-"/>
            </a:pPr>
            <a:r>
              <a:rPr lang="en" sz="18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Overlying Paleozoic-Mesozoic metasedimentary And metavolcanics</a:t>
            </a:r>
            <a:endParaRPr sz="18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-"/>
            </a:pPr>
            <a:r>
              <a:rPr lang="en" sz="18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Koip Sequence: ash flows, 225Ma</a:t>
            </a:r>
            <a:endParaRPr sz="18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-"/>
            </a:pPr>
            <a:r>
              <a:rPr lang="en" sz="18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Schellite Intrusive Suite: Triassic Pluton,</a:t>
            </a:r>
            <a:r>
              <a:rPr lang="en" sz="1800" i="1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 </a:t>
            </a:r>
            <a:r>
              <a:rPr lang="en" sz="18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226-218Ma</a:t>
            </a:r>
            <a:r>
              <a:rPr lang="en" sz="1800" i="1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)</a:t>
            </a:r>
            <a:endParaRPr sz="18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 Medium"/>
              <a:buChar char="-"/>
            </a:pPr>
            <a:r>
              <a:rPr lang="en" sz="18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“Pendants” -&gt; overlying meta rocks + Plutonic Triassic Rocks</a:t>
            </a:r>
            <a:endParaRPr sz="18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4762500" y="98525"/>
            <a:ext cx="1297500" cy="1305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7012375" y="1338425"/>
            <a:ext cx="566700" cy="61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7944850" y="1548300"/>
            <a:ext cx="566700" cy="61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7678475" y="3965825"/>
            <a:ext cx="688800" cy="61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5556350" y="1548300"/>
            <a:ext cx="388500" cy="356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5889400" y="2164200"/>
            <a:ext cx="388500" cy="356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5442375" y="1017725"/>
            <a:ext cx="388500" cy="356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5389500" y="614350"/>
            <a:ext cx="236100" cy="229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 SemiBold"/>
                <a:ea typeface="EB Garamond SemiBold"/>
                <a:cs typeface="EB Garamond SemiBold"/>
                <a:sym typeface="EB Garamond SemiBold"/>
              </a:rPr>
              <a:t>Geologic Map</a:t>
            </a:r>
            <a:endParaRPr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394150" y="1034600"/>
            <a:ext cx="3990600" cy="31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 Medium"/>
              <a:buChar char="-"/>
            </a:pPr>
            <a:r>
              <a:rPr lang="en" sz="18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Smaller-scale map of previous figure</a:t>
            </a:r>
            <a:endParaRPr sz="18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 Medium"/>
              <a:buChar char="-"/>
            </a:pPr>
            <a:r>
              <a:rPr lang="en" sz="18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Transect ages along imbricated faults constrain fault ages</a:t>
            </a:r>
            <a:endParaRPr sz="18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 Medium"/>
              <a:buChar char="-"/>
            </a:pPr>
            <a:r>
              <a:rPr lang="en" sz="18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Prev authors: Lundy Canyon Thrust is triassic </a:t>
            </a:r>
            <a:endParaRPr sz="18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 Medium"/>
              <a:buChar char="-"/>
            </a:pPr>
            <a:r>
              <a:rPr lang="en" sz="18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Triassic Pluton is identical in age to adjacent tuffs imbricated by fault, so thrust is younger than tuff (&lt;224 Ma)</a:t>
            </a:r>
            <a:endParaRPr sz="18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7225" y="241900"/>
            <a:ext cx="4586000" cy="442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13265"/>
            <a:ext cx="3023526" cy="2741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8400" y="1060025"/>
            <a:ext cx="2975600" cy="2824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4879" y="1060025"/>
            <a:ext cx="3023525" cy="2648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8"/>
          <p:cNvCxnSpPr/>
          <p:nvPr/>
        </p:nvCxnSpPr>
        <p:spPr>
          <a:xfrm>
            <a:off x="2902538" y="3884050"/>
            <a:ext cx="35082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6" name="Google Shape;116;p18"/>
          <p:cNvSpPr txBox="1"/>
          <p:nvPr/>
        </p:nvSpPr>
        <p:spPr>
          <a:xfrm>
            <a:off x="3545525" y="3957500"/>
            <a:ext cx="24093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Increasing SiO2 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 SemiBold"/>
                <a:ea typeface="EB Garamond SemiBold"/>
                <a:cs typeface="EB Garamond SemiBold"/>
                <a:sym typeface="EB Garamond SemiBold"/>
              </a:rPr>
              <a:t>Major Element Harker Diagrams of Sierra Nevada Batholithic Rocks Show Net Magma Composition</a:t>
            </a:r>
            <a:endParaRPr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1079888" y="4517850"/>
            <a:ext cx="71535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0000"/>
                </a:solidFill>
              </a:rPr>
              <a:t>Major element Harker diagrams show identical chemical trends</a:t>
            </a:r>
            <a:endParaRPr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9"/>
          <p:cNvGrpSpPr/>
          <p:nvPr/>
        </p:nvGrpSpPr>
        <p:grpSpPr>
          <a:xfrm>
            <a:off x="100225" y="152400"/>
            <a:ext cx="5224609" cy="4838701"/>
            <a:chOff x="1786425" y="193450"/>
            <a:chExt cx="5224609" cy="4838701"/>
          </a:xfrm>
        </p:grpSpPr>
        <p:pic>
          <p:nvPicPr>
            <p:cNvPr id="124" name="Google Shape;124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86425" y="193450"/>
              <a:ext cx="5224609" cy="4838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9"/>
            <p:cNvSpPr/>
            <p:nvPr/>
          </p:nvSpPr>
          <p:spPr>
            <a:xfrm>
              <a:off x="2753725" y="2790100"/>
              <a:ext cx="1516500" cy="2184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2753725" y="467800"/>
              <a:ext cx="1698300" cy="2184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5859200" y="509475"/>
            <a:ext cx="268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 SemiBold"/>
                <a:ea typeface="EB Garamond SemiBold"/>
                <a:cs typeface="EB Garamond SemiBold"/>
                <a:sym typeface="EB Garamond SemiBold"/>
              </a:rPr>
              <a:t>Rb-Sr Data Illustrates Volcanic rocks and Plutonic Rocks are related </a:t>
            </a:r>
            <a:endParaRPr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384" y="0"/>
            <a:ext cx="377643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5276925" y="351775"/>
            <a:ext cx="2947800" cy="17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 SemiBold"/>
                <a:ea typeface="EB Garamond SemiBold"/>
                <a:cs typeface="EB Garamond SemiBold"/>
                <a:sym typeface="EB Garamond SemiBold"/>
              </a:rPr>
              <a:t>REE Data Shows Magmas are Derived from Various Sources</a:t>
            </a:r>
            <a:endParaRPr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3650" y="524401"/>
            <a:ext cx="6318875" cy="4392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21"/>
          <p:cNvCxnSpPr/>
          <p:nvPr/>
        </p:nvCxnSpPr>
        <p:spPr>
          <a:xfrm rot="10800000">
            <a:off x="1485700" y="1048825"/>
            <a:ext cx="24900" cy="3672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2" name="Google Shape;142;p21"/>
          <p:cNvCxnSpPr/>
          <p:nvPr/>
        </p:nvCxnSpPr>
        <p:spPr>
          <a:xfrm rot="10800000" flipH="1">
            <a:off x="2074200" y="524400"/>
            <a:ext cx="5553600" cy="20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3" name="Google Shape;143;p21"/>
          <p:cNvSpPr txBox="1"/>
          <p:nvPr/>
        </p:nvSpPr>
        <p:spPr>
          <a:xfrm>
            <a:off x="1862750" y="55075"/>
            <a:ext cx="54906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highlight>
                  <a:srgbClr val="FFFFFF"/>
                </a:highlight>
              </a:rPr>
              <a:t>Increasing 87Sr/86Sr: Increasing crustal component</a:t>
            </a:r>
            <a:endParaRPr sz="1800"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214900" y="1613025"/>
            <a:ext cx="12957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highlight>
                  <a:srgbClr val="FFFFFF"/>
                </a:highlight>
              </a:rPr>
              <a:t>Increasing ε: Increasing Depleted mantle signature</a:t>
            </a:r>
            <a:endParaRPr sz="180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2934117" y="1518325"/>
            <a:ext cx="2022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highlight>
                  <a:srgbClr val="FFFFFF"/>
                </a:highlight>
              </a:rPr>
              <a:t>Mantle derived</a:t>
            </a:r>
            <a:endParaRPr sz="1800"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5543367" y="3984300"/>
            <a:ext cx="2022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highlight>
                  <a:srgbClr val="FFFFFF"/>
                </a:highlight>
              </a:rPr>
              <a:t>Crustal derived</a:t>
            </a:r>
            <a:endParaRPr sz="1800"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6669542" y="2779125"/>
            <a:ext cx="2022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highlight>
                  <a:srgbClr val="FFFFFF"/>
                </a:highlight>
              </a:rPr>
              <a:t>220Ma</a:t>
            </a:r>
            <a:endParaRPr sz="1800"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885</Words>
  <Application>Microsoft Office PowerPoint</Application>
  <PresentationFormat>On-screen Show (16:9)</PresentationFormat>
  <Paragraphs>103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EB Garamond</vt:lpstr>
      <vt:lpstr>EB Garamond SemiBold</vt:lpstr>
      <vt:lpstr>EB Garamond Medium</vt:lpstr>
      <vt:lpstr>Simple Light</vt:lpstr>
      <vt:lpstr>Petrology of the Sierra Nevada Arc</vt:lpstr>
      <vt:lpstr>Study Area/Method</vt:lpstr>
      <vt:lpstr>Goals</vt:lpstr>
      <vt:lpstr>Geologic Map</vt:lpstr>
      <vt:lpstr>Geologic Map</vt:lpstr>
      <vt:lpstr>Major Element Harker Diagrams of Sierra Nevada Batholithic Rocks Show Net Magma Composition</vt:lpstr>
      <vt:lpstr>Rb-Sr Data Illustrates Volcanic rocks and Plutonic Rocks are related </vt:lpstr>
      <vt:lpstr>PowerPoint Presentation</vt:lpstr>
      <vt:lpstr>PowerPoint Presentation</vt:lpstr>
      <vt:lpstr>Summary</vt:lpstr>
      <vt:lpstr>Granitic and Volcanic Rocks in the Sierra Nevada Mountains Record Earliest Stages of Arc Magmatism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Ryan Parkyn</cp:lastModifiedBy>
  <cp:revision>2</cp:revision>
  <dcterms:modified xsi:type="dcterms:W3CDTF">2024-10-24T05:00:25Z</dcterms:modified>
</cp:coreProperties>
</file>